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523" r:id="rId3"/>
    <p:sldId id="532" r:id="rId4"/>
    <p:sldId id="533" r:id="rId5"/>
    <p:sldId id="534" r:id="rId6"/>
    <p:sldId id="535" r:id="rId7"/>
    <p:sldId id="536" r:id="rId8"/>
    <p:sldId id="529" r:id="rId9"/>
    <p:sldId id="539" r:id="rId10"/>
    <p:sldId id="540" r:id="rId11"/>
    <p:sldId id="537" r:id="rId12"/>
    <p:sldId id="542" r:id="rId13"/>
    <p:sldId id="541" r:id="rId14"/>
    <p:sldId id="543" r:id="rId15"/>
    <p:sldId id="551" r:id="rId16"/>
    <p:sldId id="559" r:id="rId17"/>
    <p:sldId id="560" r:id="rId18"/>
    <p:sldId id="56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6327"/>
  </p:normalViewPr>
  <p:slideViewPr>
    <p:cSldViewPr snapToGrid="0">
      <p:cViewPr varScale="1">
        <p:scale>
          <a:sx n="106" d="100"/>
          <a:sy n="106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8C87C85B-EF24-4973-B67F-018C6FD47474}"/>
    <pc:docChg chg="modSld">
      <pc:chgData name="Vinny Davies" userId="b3c95d76-c150-4dfb-9197-7b6f01d238ad" providerId="ADAL" clId="{8C87C85B-EF24-4973-B67F-018C6FD47474}" dt="2025-01-20T17:43:48.912" v="5" actId="20577"/>
      <pc:docMkLst>
        <pc:docMk/>
      </pc:docMkLst>
      <pc:sldChg chg="modSp mod">
        <pc:chgData name="Vinny Davies" userId="b3c95d76-c150-4dfb-9197-7b6f01d238ad" providerId="ADAL" clId="{8C87C85B-EF24-4973-B67F-018C6FD47474}" dt="2025-01-20T17:43:48.912" v="5" actId="20577"/>
        <pc:sldMkLst>
          <pc:docMk/>
          <pc:sldMk cId="3813210178" sldId="508"/>
        </pc:sldMkLst>
        <pc:spChg chg="mod">
          <ac:chgData name="Vinny Davies" userId="b3c95d76-c150-4dfb-9197-7b6f01d238ad" providerId="ADAL" clId="{8C87C85B-EF24-4973-B67F-018C6FD47474}" dt="2025-01-20T17:43:48.912" v="5" actId="20577"/>
          <ac:spMkLst>
            <pc:docMk/>
            <pc:sldMk cId="3813210178" sldId="508"/>
            <ac:spMk id="2" creationId="{2ED1CBC4-036D-68B6-2A39-10A778AF07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1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276B-6702-BC5D-3C40-828157C0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38F3-B982-F9C3-BC0B-61653E0FA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753C2-72DC-D1DD-60A3-F461D6B84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1C84D-5598-CF6C-3195-1B4B5A4F8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9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2CDF0-39C4-5B01-ECA4-BEB7A47D4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F4E323-A5EB-6FB5-8D6D-AF71FA498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0EEE0-C64F-2361-7921-20890E73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1C692-E91E-9959-5D69-3618179D6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16/04/2025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github.com/vinnydavies/presentations/2025" TargetMode="External"/><Relationship Id="rId4" Type="http://schemas.openxmlformats.org/officeDocument/2006/relationships/hyperlink" Target="mailto:Vinny.Davies@Glasgow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646" y="1657926"/>
            <a:ext cx="8385300" cy="146627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Digital Twins, Version Control, &amp; Generative AI Education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87645" y="2591709"/>
            <a:ext cx="8302173" cy="761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Davies, Senior Lecturer in Statistics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School of Mathematics &amp;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2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04" y="5324203"/>
            <a:ext cx="2429949" cy="13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4B5B7-4121-3F23-3C6D-F94A2A0D4148}"/>
              </a:ext>
            </a:extLst>
          </p:cNvPr>
          <p:cNvSpPr txBox="1"/>
          <p:nvPr/>
        </p:nvSpPr>
        <p:spPr>
          <a:xfrm>
            <a:off x="9281023" y="4985649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Temperature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3B23C-436E-75E8-8BDB-5FA6EEB5FE37}"/>
              </a:ext>
            </a:extLst>
          </p:cNvPr>
          <p:cNvCxnSpPr>
            <a:cxnSpLocks/>
          </p:cNvCxnSpPr>
          <p:nvPr/>
        </p:nvCxnSpPr>
        <p:spPr>
          <a:xfrm flipH="1" flipV="1">
            <a:off x="7506789" y="4815565"/>
            <a:ext cx="1672045" cy="118464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28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564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1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481CC-8618-6187-AE69-3AB15F17C9A8}"/>
              </a:ext>
            </a:extLst>
          </p:cNvPr>
          <p:cNvSpPr/>
          <p:nvPr/>
        </p:nvSpPr>
        <p:spPr>
          <a:xfrm>
            <a:off x="4177208" y="5517811"/>
            <a:ext cx="3494780" cy="118779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2BA77-A097-D8CD-155C-C0DB29B72047}"/>
              </a:ext>
            </a:extLst>
          </p:cNvPr>
          <p:cNvSpPr txBox="1"/>
          <p:nvPr/>
        </p:nvSpPr>
        <p:spPr>
          <a:xfrm>
            <a:off x="5139865" y="5525055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Tool / Intervention</a:t>
            </a:r>
          </a:p>
        </p:txBody>
      </p:sp>
      <p:pic>
        <p:nvPicPr>
          <p:cNvPr id="4098" name="Picture 2" descr="Large-scale solar - Australian Renewable Energy Agency (ARENA)">
            <a:extLst>
              <a:ext uri="{FF2B5EF4-FFF2-40B4-BE49-F238E27FC236}">
                <a16:creationId xmlns:a16="http://schemas.microsoft.com/office/drawing/2014/main" id="{D3ABAE14-B942-3E8A-18BF-D247DE1A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3" y="5849961"/>
            <a:ext cx="2496609" cy="7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F1AA0-BBB8-077D-2E52-CA79101F4197}"/>
              </a:ext>
            </a:extLst>
          </p:cNvPr>
          <p:cNvCxnSpPr>
            <a:cxnSpLocks/>
          </p:cNvCxnSpPr>
          <p:nvPr/>
        </p:nvCxnSpPr>
        <p:spPr>
          <a:xfrm flipV="1">
            <a:off x="4802870" y="4752567"/>
            <a:ext cx="540321" cy="756804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B36FD0A7-B6BA-C8A9-F91B-22E3C74B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</p:spTree>
    <p:extLst>
      <p:ext uri="{BB962C8B-B14F-4D97-AF65-F5344CB8AC3E}">
        <p14:creationId xmlns:p14="http://schemas.microsoft.com/office/powerpoint/2010/main" val="47623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Project Areas – Metabolomics, Biodiversity, Cardiac Mechanics, Engineering, Environment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Project Collaborators – Across CoSE and MVLS. Several industrial partners.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A857DA-E57B-08BD-C5DF-5F51F08B6000}"/>
              </a:ext>
            </a:extLst>
          </p:cNvPr>
          <p:cNvGrpSpPr/>
          <p:nvPr/>
        </p:nvGrpSpPr>
        <p:grpSpPr>
          <a:xfrm>
            <a:off x="1700759" y="3498163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50B7955-505C-1CB0-AE22-2099173B40E0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DACE2-A2C5-FF87-368F-4C67DB9C3D7F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2DF1989-EE9E-BB50-53E1-9CA27B00AACA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2995B7-1039-7902-3C0F-215A024F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C9C4E9-ADAB-1845-3B56-135887F5B514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B32290A-FB14-3A41-9750-AAEF4A0689E5}"/>
                </a:ext>
              </a:extLst>
            </p:cNvPr>
            <p:cNvCxnSpPr>
              <a:cxnSpLocks/>
              <a:stCxn id="12" idx="3"/>
              <a:endCxn id="20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81E35E8-F59A-0886-F56E-A737E39B1CBE}"/>
                </a:ext>
              </a:extLst>
            </p:cNvPr>
            <p:cNvCxnSpPr>
              <a:cxnSpLocks/>
              <a:stCxn id="13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7B5CD4-38AF-34FB-B29B-4E342CDFD6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EE65B7-9983-A544-943C-4572BDB4BE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9F7CF7E-F0E2-CB3D-181F-8A14759E4679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DF05A6-4AF2-BF8E-8EAC-2D6343A75352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38136E-C04B-EDC2-969D-16BF5D428CDA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5439985-0CC3-0AD1-663D-415CBA02D1F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43FEE7-43BF-37DA-67E6-93C16366F69F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5" name="Picture 2" descr="ViMMS Logo">
              <a:extLst>
                <a:ext uri="{FF2B5EF4-FFF2-40B4-BE49-F238E27FC236}">
                  <a16:creationId xmlns:a16="http://schemas.microsoft.com/office/drawing/2014/main" id="{69F34233-3736-A5F7-42F8-D24CA778B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Picture 2" descr="ViMMS Logo">
              <a:extLst>
                <a:ext uri="{FF2B5EF4-FFF2-40B4-BE49-F238E27FC236}">
                  <a16:creationId xmlns:a16="http://schemas.microsoft.com/office/drawing/2014/main" id="{FF535A2C-F5AE-E610-4F91-2CAB8B65B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38FEFA-7CF9-0B80-EA93-F8BB80D7B820}"/>
                </a:ext>
              </a:extLst>
            </p:cNvPr>
            <p:cNvCxnSpPr>
              <a:cxnSpLocks/>
              <a:endCxn id="20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E1AD5A-D091-39D2-F99E-4CF39B9609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901465-A583-3C57-C3FD-56AB3A99CAB6}"/>
                </a:ext>
              </a:extLst>
            </p:cNvPr>
            <p:cNvCxnSpPr>
              <a:cxnSpLocks/>
              <a:stCxn id="24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87FA1F-7D8A-8510-71F4-8339E8031D54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74533D-79E0-8EC4-0070-C6A6FBC34113}"/>
                </a:ext>
              </a:extLst>
            </p:cNvPr>
            <p:cNvCxnSpPr>
              <a:cxnSpLocks/>
              <a:stCxn id="20" idx="1"/>
              <a:endCxn id="12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99840C96-3292-5EC0-3DBF-A48D3BB2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Digital Twin Projects</a:t>
            </a:r>
          </a:p>
        </p:txBody>
      </p:sp>
    </p:spTree>
    <p:extLst>
      <p:ext uri="{BB962C8B-B14F-4D97-AF65-F5344CB8AC3E}">
        <p14:creationId xmlns:p14="http://schemas.microsoft.com/office/powerpoint/2010/main" val="387823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7273D-28CD-70A4-5D35-6BAA5D58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D3D640-671A-9D6E-49DF-DA1BF08BE335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7725875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Spending some time as a PDRA in Computing Science made me very frustrated about the lack of code sharing in Mathematics and Statistics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designed a course around version control using Git/GitHub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Aimed at a very non-technical audience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Cohorts – UGs, PGTs, PGRs, Staff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Course teaches in both command-line and via GitHub Desktop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1BE1C93-9BA2-D04D-7064-A047C0AD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Version Control</a:t>
            </a:r>
          </a:p>
        </p:txBody>
      </p:sp>
      <p:pic>
        <p:nvPicPr>
          <p:cNvPr id="37" name="Picture 2" descr="GitHub Logos and Usage · GitHub">
            <a:extLst>
              <a:ext uri="{FF2B5EF4-FFF2-40B4-BE49-F238E27FC236}">
                <a16:creationId xmlns:a16="http://schemas.microsoft.com/office/drawing/2014/main" id="{6F1D5A54-7FE6-413B-19A0-7355BB04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" r="2" b="8586"/>
          <a:stretch/>
        </p:blipFill>
        <p:spPr bwMode="auto">
          <a:xfrm>
            <a:off x="7784900" y="1738266"/>
            <a:ext cx="4361831" cy="384555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0207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4DD7-7A83-D61B-2010-1A20E6184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15F5DB-3128-E306-6D36-46888D9428AF}"/>
              </a:ext>
            </a:extLst>
          </p:cNvPr>
          <p:cNvSpPr txBox="1">
            <a:spLocks/>
          </p:cNvSpPr>
          <p:nvPr/>
        </p:nvSpPr>
        <p:spPr>
          <a:xfrm>
            <a:off x="177801" y="1604800"/>
            <a:ext cx="8281498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Project related to using Generative AI tools in Data Science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E.g. to help code more efficiently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not aim to teach Generative AI, instead encourages people to self-evaluate their own usage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Key themes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Education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Reporting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Safety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A1137F4-1DA9-E9C5-90D3-0DA98A73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Generative AI for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F061A-212D-B939-FD90-BD599D75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330" y="125316"/>
            <a:ext cx="3078933" cy="307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A4507-BCA1-E622-A72F-D45A09B03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09" y="3429000"/>
            <a:ext cx="1456440" cy="1456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97933-EC3B-FCB0-F46B-0C66E3CCA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644" y="5160476"/>
            <a:ext cx="1534959" cy="144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5A7A-283C-8F9B-50A9-04EA5571C7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341" b="17738"/>
          <a:stretch/>
        </p:blipFill>
        <p:spPr>
          <a:xfrm>
            <a:off x="10161644" y="3429000"/>
            <a:ext cx="1534959" cy="1458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4BEC7-719B-0C3C-501E-5A7E7448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14601" r="4468" b="26501"/>
          <a:stretch/>
        </p:blipFill>
        <p:spPr>
          <a:xfrm>
            <a:off x="8488545" y="5160476"/>
            <a:ext cx="1557404" cy="1440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27F4F-0074-BE62-7417-6CBF16C1BB82}"/>
              </a:ext>
            </a:extLst>
          </p:cNvPr>
          <p:cNvSpPr txBox="1"/>
          <p:nvPr/>
        </p:nvSpPr>
        <p:spPr>
          <a:xfrm>
            <a:off x="8488545" y="4885440"/>
            <a:ext cx="161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Vinny Davies (M&amp;S)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BE2BEF-8218-EFB1-B82D-865B6974D835}"/>
              </a:ext>
            </a:extLst>
          </p:cNvPr>
          <p:cNvSpPr txBox="1"/>
          <p:nvPr/>
        </p:nvSpPr>
        <p:spPr>
          <a:xfrm>
            <a:off x="10295711" y="4852699"/>
            <a:ext cx="1289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Jake Lever (CS)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4A04C9-2CE1-4824-AA42-002B77A9DEC2}"/>
              </a:ext>
            </a:extLst>
          </p:cNvPr>
          <p:cNvSpPr txBox="1"/>
          <p:nvPr/>
        </p:nvSpPr>
        <p:spPr>
          <a:xfrm>
            <a:off x="8414034" y="6577111"/>
            <a:ext cx="183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Craig Alexandar (M&amp;S)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F2484F-DFA0-7502-C147-9765076A17CE}"/>
              </a:ext>
            </a:extLst>
          </p:cNvPr>
          <p:cNvSpPr txBox="1"/>
          <p:nvPr/>
        </p:nvSpPr>
        <p:spPr>
          <a:xfrm>
            <a:off x="10176220" y="6577111"/>
            <a:ext cx="161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Jenn Gaskell (M&amp;S)</a:t>
            </a:r>
          </a:p>
        </p:txBody>
      </p:sp>
    </p:spTree>
    <p:extLst>
      <p:ext uri="{BB962C8B-B14F-4D97-AF65-F5344CB8AC3E}">
        <p14:creationId xmlns:p14="http://schemas.microsoft.com/office/powerpoint/2010/main" val="156978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699" y="1798637"/>
            <a:ext cx="8921814" cy="3293316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If you are interested in collaborating, then you can contact me at 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Vinny.Davies@Glasgow.ac.uk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Slides available at </a:t>
            </a: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https://github.com/vinnydavies/presentations/2025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7A0E5-549A-BC91-DEEA-0282CA765B3E}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27333-D376-8095-D480-C95605F92C1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E5887-E6BE-B326-1A05-24C609BDC1E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9CF5E-39C3-D417-DE0C-B790AD9E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7917" y="6223335"/>
              <a:ext cx="244208" cy="2442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97A9E-56B2-F647-5569-74999B3B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1252" y="6221142"/>
              <a:ext cx="239106" cy="239106"/>
            </a:xfrm>
            <a:prstGeom prst="rect">
              <a:avLst/>
            </a:prstGeom>
          </p:spPr>
        </p:pic>
        <p:pic>
          <p:nvPicPr>
            <p:cNvPr id="8" name="Picture 7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D64DA782-C230-59AF-4E16-4746579C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476" y="6222382"/>
              <a:ext cx="244208" cy="24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Digital Twin?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is essentially a digital replica of some real-life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the digital twin will be a computerised version of the real-life process that allows us to simulate the process and understand what would happen in different situations</a:t>
            </a:r>
          </a:p>
        </p:txBody>
      </p:sp>
      <p:pic>
        <p:nvPicPr>
          <p:cNvPr id="1028" name="Picture 4" descr="Digital Twins Offer Unmatched Insights for Design Engineers | Mouser">
            <a:extLst>
              <a:ext uri="{FF2B5EF4-FFF2-40B4-BE49-F238E27FC236}">
                <a16:creationId xmlns:a16="http://schemas.microsoft.com/office/drawing/2014/main" id="{A37AE817-0218-A6A8-D338-7CDA1B5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3165605"/>
            <a:ext cx="5728607" cy="29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269E7-74E3-0942-B8A2-800D06C7449E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062412-BD8C-9E59-2684-7C7617B4A320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F7EB3F-AD96-6B43-DD66-5CA18AC78DBE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2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4138</TotalTime>
  <Words>651</Words>
  <Application>Microsoft Office PowerPoint</Application>
  <PresentationFormat>Widescreen</PresentationFormat>
  <Paragraphs>151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Digital Twins, Version Control, &amp; Generative AI Education</vt:lpstr>
      <vt:lpstr>What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Digital Twin Projects</vt:lpstr>
      <vt:lpstr>Version Control</vt:lpstr>
      <vt:lpstr>Generative AI for Data Science</vt:lpstr>
      <vt:lpstr>If you are interested in collaborating, then you can contact me at Vinny.Davies@Glasgow.ac.uk   Slides available at https://github.com/vinnydavies/presentations/2025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89</cp:revision>
  <dcterms:created xsi:type="dcterms:W3CDTF">2021-01-06T14:22:07Z</dcterms:created>
  <dcterms:modified xsi:type="dcterms:W3CDTF">2025-04-16T10:52:43Z</dcterms:modified>
</cp:coreProperties>
</file>